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5AB5C7EE-A919-646B-4F86-BACCBC52D9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8642" y="1104181"/>
            <a:ext cx="3406543" cy="277973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/>
                <a:cs typeface="Times New Roman"/>
              </a:rPr>
              <a:t>Savanorystė Pagėgių savivaldybėje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643" y="3901164"/>
            <a:ext cx="3406542" cy="15421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ook Antiqua"/>
                <a:cs typeface="Times New Roman"/>
              </a:rPr>
              <a:t>2026</a:t>
            </a:r>
          </a:p>
          <a:p>
            <a:r>
              <a:rPr lang="lt" dirty="0">
                <a:latin typeface="Book Antiqua"/>
                <a:cs typeface="Times New Roman"/>
              </a:rPr>
              <a:t>Parengė SJRT narė Smiltė Černiavskytė</a:t>
            </a:r>
            <a:endParaRPr lang="en-US">
              <a:latin typeface="Book Antiqua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Pagėgiai – Vikipedija">
            <a:extLst>
              <a:ext uri="{FF2B5EF4-FFF2-40B4-BE49-F238E27FC236}">
                <a16:creationId xmlns="" xmlns:a16="http://schemas.microsoft.com/office/drawing/2014/main" id="{ED32186E-E83E-E3FE-F3F4-92183D19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955598"/>
            <a:ext cx="7712015" cy="46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25B49-DFF3-8F65-529D-1C760220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10649181" cy="1149892"/>
          </a:xfrm>
        </p:spPr>
        <p:txBody>
          <a:bodyPr anchor="ctr">
            <a:normAutofit/>
          </a:bodyPr>
          <a:lstStyle/>
          <a:p>
            <a:r>
              <a:rPr lang="en-US" sz="4000" err="1">
                <a:latin typeface="Book Antiqua"/>
                <a:ea typeface="+mj-lt"/>
                <a:cs typeface="+mj-lt"/>
              </a:rPr>
              <a:t>Jaunimo</a:t>
            </a:r>
            <a:r>
              <a:rPr lang="en-US" sz="4000" dirty="0">
                <a:latin typeface="Book Antiqua"/>
                <a:ea typeface="+mj-lt"/>
                <a:cs typeface="+mj-lt"/>
              </a:rPr>
              <a:t> </a:t>
            </a:r>
            <a:r>
              <a:rPr lang="en-US" sz="4000" err="1">
                <a:latin typeface="Book Antiqua"/>
                <a:ea typeface="+mj-lt"/>
                <a:cs typeface="+mj-lt"/>
              </a:rPr>
              <a:t>savanoriška</a:t>
            </a:r>
            <a:r>
              <a:rPr lang="en-US" sz="4000" dirty="0">
                <a:latin typeface="Book Antiqua"/>
                <a:ea typeface="+mj-lt"/>
                <a:cs typeface="+mj-lt"/>
              </a:rPr>
              <a:t> </a:t>
            </a:r>
            <a:r>
              <a:rPr lang="en-US" sz="4000" err="1">
                <a:latin typeface="Book Antiqua"/>
                <a:ea typeface="+mj-lt"/>
                <a:cs typeface="+mj-lt"/>
              </a:rPr>
              <a:t>tarnyba</a:t>
            </a:r>
            <a:r>
              <a:rPr lang="en-US" sz="4000" dirty="0">
                <a:latin typeface="Book Antiqua"/>
                <a:ea typeface="+mj-lt"/>
                <a:cs typeface="+mj-lt"/>
              </a:rPr>
              <a:t> (JST)</a:t>
            </a:r>
            <a:endParaRPr lang="en-US" sz="4000" dirty="0">
              <a:latin typeface="Book Antiqua"/>
              <a:cs typeface="Times New Roman"/>
            </a:endParaRPr>
          </a:p>
        </p:txBody>
      </p:sp>
      <p:sp>
        <p:nvSpPr>
          <p:cNvPr id="51" name="Content Placeholder 50">
            <a:extLst>
              <a:ext uri="{FF2B5EF4-FFF2-40B4-BE49-F238E27FC236}">
                <a16:creationId xmlns="" xmlns:a16="http://schemas.microsoft.com/office/drawing/2014/main" id="{11A3711C-C16D-919F-9D9C-C31F1992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04489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>
                <a:latin typeface="Book Antiqua"/>
                <a:cs typeface="Times New Roman"/>
              </a:rPr>
              <a:t>6 </a:t>
            </a:r>
            <a:r>
              <a:rPr lang="en-US" u="sng" dirty="0" err="1">
                <a:latin typeface="Book Antiqua"/>
                <a:cs typeface="Times New Roman"/>
              </a:rPr>
              <a:t>mėnesių</a:t>
            </a:r>
            <a:r>
              <a:rPr lang="en-US" u="sng" dirty="0">
                <a:latin typeface="Book Antiqua"/>
                <a:cs typeface="Times New Roman"/>
              </a:rPr>
              <a:t> </a:t>
            </a:r>
            <a:r>
              <a:rPr lang="en-US" u="sng" dirty="0" err="1">
                <a:latin typeface="Book Antiqua"/>
                <a:cs typeface="Times New Roman"/>
              </a:rPr>
              <a:t>savanorystės</a:t>
            </a:r>
            <a:r>
              <a:rPr lang="en-US" u="sng" dirty="0">
                <a:latin typeface="Book Antiqua"/>
                <a:cs typeface="Times New Roman"/>
              </a:rPr>
              <a:t> </a:t>
            </a:r>
            <a:r>
              <a:rPr lang="en-US" u="sng" dirty="0" err="1">
                <a:latin typeface="Book Antiqua"/>
                <a:cs typeface="Times New Roman"/>
              </a:rPr>
              <a:t>programa</a:t>
            </a:r>
            <a:endParaRPr lang="en-US" u="sng" dirty="0">
              <a:latin typeface="Book Antiqua"/>
              <a:cs typeface="Times New Roman"/>
            </a:endParaRPr>
          </a:p>
          <a:p>
            <a:r>
              <a:rPr lang="en-US" dirty="0" err="1">
                <a:latin typeface="Book Antiqua"/>
                <a:cs typeface="Times New Roman"/>
              </a:rPr>
              <a:t>Skirta</a:t>
            </a:r>
            <a:r>
              <a:rPr lang="en-US" dirty="0">
                <a:latin typeface="Book Antiqua"/>
                <a:cs typeface="Times New Roman"/>
              </a:rPr>
              <a:t> 14–29 m. </a:t>
            </a:r>
            <a:r>
              <a:rPr lang="en-US" dirty="0" err="1">
                <a:latin typeface="Book Antiqua"/>
                <a:cs typeface="Times New Roman"/>
              </a:rPr>
              <a:t>Jaunimui</a:t>
            </a:r>
            <a:endParaRPr lang="en-US" dirty="0">
              <a:latin typeface="Book Antiqua"/>
              <a:cs typeface="Times New Roman"/>
            </a:endParaRPr>
          </a:p>
          <a:p>
            <a:r>
              <a:rPr lang="en-US" dirty="0" err="1">
                <a:latin typeface="Book Antiqua"/>
                <a:cs typeface="Times New Roman"/>
              </a:rPr>
              <a:t>Mažiausiai</a:t>
            </a:r>
            <a:r>
              <a:rPr lang="en-US" dirty="0">
                <a:latin typeface="Book Antiqua"/>
                <a:cs typeface="Times New Roman"/>
              </a:rPr>
              <a:t> 40 val. per </a:t>
            </a:r>
            <a:r>
              <a:rPr lang="en-US" dirty="0" err="1">
                <a:latin typeface="Book Antiqua"/>
                <a:cs typeface="Times New Roman"/>
              </a:rPr>
              <a:t>mėnesį</a:t>
            </a:r>
            <a:endParaRPr lang="en-US" dirty="0">
              <a:latin typeface="Book Antiqua"/>
              <a:cs typeface="Times New Roman"/>
            </a:endParaRPr>
          </a:p>
          <a:p>
            <a:r>
              <a:rPr lang="en-US" dirty="0" err="1">
                <a:latin typeface="Book Antiqua"/>
                <a:cs typeface="Times New Roman"/>
              </a:rPr>
              <a:t>Programą</a:t>
            </a:r>
            <a:r>
              <a:rPr lang="en-US" dirty="0">
                <a:latin typeface="Book Antiqua"/>
                <a:cs typeface="Times New Roman"/>
              </a:rPr>
              <a:t> </a:t>
            </a:r>
            <a:r>
              <a:rPr lang="en-US" dirty="0" err="1">
                <a:latin typeface="Book Antiqua"/>
                <a:cs typeface="Times New Roman"/>
              </a:rPr>
              <a:t>koordinuoja</a:t>
            </a:r>
            <a:r>
              <a:rPr lang="en-US" dirty="0">
                <a:latin typeface="Book Antiqua"/>
                <a:cs typeface="Times New Roman"/>
              </a:rPr>
              <a:t> </a:t>
            </a:r>
            <a:r>
              <a:rPr lang="en-US" dirty="0" err="1">
                <a:latin typeface="Book Antiqua"/>
                <a:cs typeface="Times New Roman"/>
              </a:rPr>
              <a:t>Jaunimo</a:t>
            </a:r>
            <a:r>
              <a:rPr lang="en-US" dirty="0">
                <a:latin typeface="Book Antiqua"/>
                <a:cs typeface="Times New Roman"/>
              </a:rPr>
              <a:t> </a:t>
            </a:r>
            <a:r>
              <a:rPr lang="en-US" dirty="0" err="1">
                <a:latin typeface="Book Antiqua"/>
                <a:cs typeface="Times New Roman"/>
              </a:rPr>
              <a:t>reikalų</a:t>
            </a:r>
            <a:r>
              <a:rPr lang="en-US" dirty="0">
                <a:latin typeface="Book Antiqua"/>
                <a:cs typeface="Times New Roman"/>
              </a:rPr>
              <a:t> </a:t>
            </a:r>
            <a:r>
              <a:rPr lang="en-US" dirty="0" err="1" smtClean="0">
                <a:latin typeface="Book Antiqua"/>
                <a:cs typeface="Times New Roman"/>
              </a:rPr>
              <a:t>agentūra</a:t>
            </a:r>
            <a:endParaRPr lang="lt-LT" dirty="0" smtClean="0">
              <a:latin typeface="Book Antiqua"/>
              <a:cs typeface="Times New Roman"/>
            </a:endParaRPr>
          </a:p>
          <a:p>
            <a:r>
              <a:rPr lang="lt-LT" dirty="0" smtClean="0">
                <a:latin typeface="Book Antiqua"/>
                <a:cs typeface="Times New Roman"/>
              </a:rPr>
              <a:t>Finansuoja  Pagėgių savivaldybės administracija, Jaunimo reikalų agentūra</a:t>
            </a:r>
            <a:endParaRPr lang="en-US" dirty="0">
              <a:latin typeface="Book Antiqua"/>
              <a:cs typeface="Times New Roman"/>
            </a:endParaRPr>
          </a:p>
          <a:p>
            <a:r>
              <a:rPr lang="lt-LT" dirty="0" smtClean="0">
                <a:latin typeface="Book Antiqua"/>
                <a:cs typeface="Times New Roman"/>
              </a:rPr>
              <a:t>Baigus </a:t>
            </a:r>
            <a:r>
              <a:rPr lang="lt-LT" smtClean="0">
                <a:latin typeface="Book Antiqua"/>
                <a:cs typeface="Times New Roman"/>
              </a:rPr>
              <a:t>visą programą </a:t>
            </a:r>
            <a:r>
              <a:rPr lang="lt-LT" dirty="0" smtClean="0">
                <a:latin typeface="Book Antiqua"/>
                <a:cs typeface="Times New Roman"/>
              </a:rPr>
              <a:t>yra suteikiamas 0,25 stojamasis balas į aukštąsias mokyklas ir išrašomas pažymėjimas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364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A023B2-F208-3ED2-5662-F30993B0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" sz="3200" dirty="0">
                <a:latin typeface="Book Antiqua"/>
                <a:cs typeface="Times New Roman"/>
              </a:rPr>
              <a:t>Nuo 2021 m. Pagėgių savivaldybė įgyvendina JST programą</a:t>
            </a:r>
            <a:endParaRPr lang="en-US" sz="3200">
              <a:latin typeface="Book Antiqua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C9B74B-F4BB-1293-60BD-6B90B530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60924"/>
            <a:ext cx="10068275" cy="46269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lt" dirty="0">
                <a:latin typeface="Book Antiqua"/>
                <a:ea typeface="+mn-lt"/>
                <a:cs typeface="+mn-lt"/>
              </a:rPr>
              <a:t>2021 m. liepos mėn. Pagėgių savivaldybėje 6 mėnesių savanorystės programą pradėjo pirmoji JST savanorė Aneta. Savanoriauti ji pradėjo Pagėgių savivaldybės Kultūros centre, buvo Vilkyškių Johaneso Bobrovskio gimnazijos moksleivė. </a:t>
            </a:r>
            <a:endParaRPr lang="en-US" dirty="0">
              <a:latin typeface="Book Antiqua"/>
            </a:endParaRPr>
          </a:p>
          <a:p>
            <a:pPr marL="0" indent="0">
              <a:buNone/>
            </a:pPr>
            <a:r>
              <a:rPr lang="lt" dirty="0">
                <a:latin typeface="Book Antiqua"/>
                <a:cs typeface="Times New Roman"/>
              </a:rPr>
              <a:t>Savanorių skaičius:</a:t>
            </a:r>
          </a:p>
          <a:p>
            <a:r>
              <a:rPr lang="lt" dirty="0">
                <a:latin typeface="Book Antiqua"/>
                <a:cs typeface="Times New Roman"/>
              </a:rPr>
              <a:t>2021 m. – 1</a:t>
            </a:r>
          </a:p>
          <a:p>
            <a:r>
              <a:rPr lang="lt" dirty="0">
                <a:latin typeface="Book Antiqua"/>
                <a:cs typeface="Times New Roman"/>
              </a:rPr>
              <a:t>2022 m. – 6</a:t>
            </a:r>
          </a:p>
          <a:p>
            <a:r>
              <a:rPr lang="lt" dirty="0">
                <a:latin typeface="Book Antiqua"/>
                <a:cs typeface="Times New Roman"/>
              </a:rPr>
              <a:t>2023 m. – 3</a:t>
            </a:r>
          </a:p>
          <a:p>
            <a:r>
              <a:rPr lang="lt" dirty="0">
                <a:latin typeface="Book Antiqua"/>
                <a:cs typeface="Times New Roman"/>
              </a:rPr>
              <a:t>2024 m. – 4</a:t>
            </a:r>
          </a:p>
          <a:p>
            <a:r>
              <a:rPr lang="lt" dirty="0">
                <a:latin typeface="Book Antiqua"/>
                <a:cs typeface="Times New Roman"/>
              </a:rPr>
              <a:t>2025 m. – 4</a:t>
            </a:r>
          </a:p>
          <a:p>
            <a:r>
              <a:rPr lang="lt" dirty="0">
                <a:latin typeface="Book Antiqua"/>
                <a:cs typeface="Times New Roman"/>
              </a:rPr>
              <a:t>2026 m. – 3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77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23A065A-70A4-8D7A-797B-9377C7ED6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F57B4-1456-5D75-7D8F-4FD11ACD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069848"/>
            <a:ext cx="4326921" cy="135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" sz="2800" dirty="0">
                <a:latin typeface="Book Antiqua"/>
                <a:cs typeface="Times New Roman"/>
              </a:rPr>
              <a:t>Savivaldybėje yra 5 akreditaciją turinčios organizacijos:</a:t>
            </a:r>
            <a:endParaRPr lang="en-US" sz="2800">
              <a:latin typeface="Book Antiqua"/>
            </a:endParaRPr>
          </a:p>
          <a:p>
            <a:endParaRPr lang="en-US" sz="2800" dirty="0">
              <a:latin typeface="Book Antiqu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8898AA-8E0A-A640-6ACA-FAF88EA11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510" y="2505456"/>
            <a:ext cx="4326922" cy="3218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" sz="1800" dirty="0">
                <a:latin typeface="Book Antiqua"/>
                <a:cs typeface="Times New Roman"/>
              </a:rPr>
              <a:t>Pagėgių Algimanto Mackaus atviroji jaunimo erdvė (PAJE)</a:t>
            </a:r>
            <a:endParaRPr lang="en-US">
              <a:latin typeface="Book Antiqua"/>
              <a:cs typeface="Times New Roman"/>
            </a:endParaRPr>
          </a:p>
          <a:p>
            <a:r>
              <a:rPr lang="lt" sz="1800" dirty="0">
                <a:latin typeface="Book Antiqua"/>
                <a:cs typeface="Times New Roman"/>
              </a:rPr>
              <a:t>Pagėgių Vydūno viešoji biblioteka</a:t>
            </a:r>
            <a:endParaRPr lang="lt" dirty="0">
              <a:latin typeface="Book Antiqua"/>
              <a:cs typeface="Times New Roman"/>
            </a:endParaRPr>
          </a:p>
          <a:p>
            <a:r>
              <a:rPr lang="lt" sz="1800" dirty="0">
                <a:latin typeface="Book Antiqua"/>
                <a:cs typeface="Times New Roman"/>
              </a:rPr>
              <a:t>Pagėgių vaikų lopšelis-darželis</a:t>
            </a:r>
            <a:endParaRPr lang="lt" dirty="0">
              <a:latin typeface="Book Antiqua"/>
              <a:cs typeface="Times New Roman"/>
            </a:endParaRPr>
          </a:p>
          <a:p>
            <a:r>
              <a:rPr lang="lt" sz="1800" dirty="0">
                <a:latin typeface="Book Antiqua"/>
                <a:cs typeface="Times New Roman"/>
              </a:rPr>
              <a:t>Pagėgių šeimos gerovės centras</a:t>
            </a:r>
            <a:endParaRPr lang="lt" dirty="0">
              <a:latin typeface="Book Antiqua"/>
              <a:cs typeface="Times New Roman"/>
            </a:endParaRPr>
          </a:p>
          <a:p>
            <a:r>
              <a:rPr lang="lt" sz="1800" dirty="0">
                <a:latin typeface="Book Antiqua"/>
                <a:cs typeface="Times New Roman"/>
              </a:rPr>
              <a:t>Pagėgių kultūros centras</a:t>
            </a:r>
            <a:endParaRPr lang="lt" dirty="0">
              <a:latin typeface="Book Antiqua"/>
            </a:endParaRPr>
          </a:p>
          <a:p>
            <a:pPr marL="0" indent="0">
              <a:buNone/>
            </a:pPr>
            <a:endParaRPr lang="lt" sz="1800" dirty="0">
              <a:latin typeface="Times New Roman"/>
              <a:cs typeface="Times New Roman"/>
            </a:endParaRPr>
          </a:p>
          <a:p>
            <a:endParaRPr lang="lt" sz="1800" dirty="0">
              <a:latin typeface="Times New Roman"/>
              <a:cs typeface="Times New Roman"/>
            </a:endParaRPr>
          </a:p>
          <a:p>
            <a:endParaRPr lang="en-US" sz="1800"/>
          </a:p>
        </p:txBody>
      </p:sp>
      <p:pic>
        <p:nvPicPr>
          <p:cNvPr id="7" name="Picture 6" descr="No photo description available.">
            <a:extLst>
              <a:ext uri="{FF2B5EF4-FFF2-40B4-BE49-F238E27FC236}">
                <a16:creationId xmlns="" xmlns:a16="http://schemas.microsoft.com/office/drawing/2014/main" id="{F3F4F7EC-8192-1DE2-49CF-55FCB2C6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6" b="5448"/>
          <a:stretch>
            <a:fillRect/>
          </a:stretch>
        </p:blipFill>
        <p:spPr>
          <a:xfrm>
            <a:off x="6380014" y="1069848"/>
            <a:ext cx="2294930" cy="2302149"/>
          </a:xfrm>
          <a:prstGeom prst="rect">
            <a:avLst/>
          </a:prstGeom>
        </p:spPr>
      </p:pic>
      <p:pic>
        <p:nvPicPr>
          <p:cNvPr id="4" name="Picture 3" descr="No photo description available.">
            <a:extLst>
              <a:ext uri="{FF2B5EF4-FFF2-40B4-BE49-F238E27FC236}">
                <a16:creationId xmlns="" xmlns:a16="http://schemas.microsoft.com/office/drawing/2014/main" id="{26265CC7-7071-4568-1DBA-5950F6B6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9" b="1"/>
          <a:stretch>
            <a:fillRect/>
          </a:stretch>
        </p:blipFill>
        <p:spPr>
          <a:xfrm>
            <a:off x="8724562" y="1074811"/>
            <a:ext cx="2294930" cy="2297187"/>
          </a:xfrm>
          <a:prstGeom prst="rect">
            <a:avLst/>
          </a:prstGeom>
        </p:spPr>
      </p:pic>
      <p:pic>
        <p:nvPicPr>
          <p:cNvPr id="5" name="Picture 4" descr="No photo description available.">
            <a:extLst>
              <a:ext uri="{FF2B5EF4-FFF2-40B4-BE49-F238E27FC236}">
                <a16:creationId xmlns="" xmlns:a16="http://schemas.microsoft.com/office/drawing/2014/main" id="{6CB62D5B-8C7B-70F2-F0E3-F4E34946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1" b="-5"/>
          <a:stretch>
            <a:fillRect/>
          </a:stretch>
        </p:blipFill>
        <p:spPr>
          <a:xfrm>
            <a:off x="6380014" y="3423551"/>
            <a:ext cx="2294930" cy="2300593"/>
          </a:xfrm>
          <a:prstGeom prst="rect">
            <a:avLst/>
          </a:prstGeom>
        </p:spPr>
      </p:pic>
      <p:pic>
        <p:nvPicPr>
          <p:cNvPr id="8" name="Picture 7" descr="No photo description available.">
            <a:extLst>
              <a:ext uri="{FF2B5EF4-FFF2-40B4-BE49-F238E27FC236}">
                <a16:creationId xmlns="" xmlns:a16="http://schemas.microsoft.com/office/drawing/2014/main" id="{A212A02B-4D98-0A98-2E7D-41DBB2F54B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9" b="1"/>
          <a:stretch>
            <a:fillRect/>
          </a:stretch>
        </p:blipFill>
        <p:spPr>
          <a:xfrm>
            <a:off x="8724562" y="3423551"/>
            <a:ext cx="2294930" cy="22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C8C6078-B9FC-62D3-82A6-AED0C1C0C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23CF07-AAA9-DC0B-9E00-84313AE453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7976A-DADD-4C75-DCA1-74B7F513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r>
              <a:rPr lang="en-US" err="1">
                <a:latin typeface="Book Antiqua"/>
                <a:ea typeface="+mj-lt"/>
                <a:cs typeface="+mj-lt"/>
              </a:rPr>
              <a:t>Finansavimas</a:t>
            </a:r>
            <a:endParaRPr lang="en-US">
              <a:latin typeface="Book Antiqua"/>
              <a:cs typeface="Times New Roman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612E065-12F1-87A1-62B9-60AA4A21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481" y="2495774"/>
            <a:ext cx="8278892" cy="32734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" sz="1800" dirty="0">
                <a:latin typeface="Book Antiqua"/>
                <a:cs typeface="Times New Roman"/>
              </a:rPr>
              <a:t>Jaunimo savanoriškos tarnybos modelio įgyvendinimas Savivaldybėje . Savanorystės galimybių skatinimas. Iš Savivaldybės biudžeto 2025 metais buvo skirta 3 000, 00 eurų</a:t>
            </a:r>
            <a:endParaRPr lang="en-US" sz="1800">
              <a:latin typeface="Book Antiqua"/>
              <a:cs typeface="Times New Roman"/>
            </a:endParaRPr>
          </a:p>
          <a:p>
            <a:r>
              <a:rPr lang="lt" sz="1800" dirty="0">
                <a:latin typeface="Book Antiqua"/>
                <a:cs typeface="Times New Roman"/>
              </a:rPr>
              <a:t> 2026 metais planuojama skirti 2 500,00 eurų. </a:t>
            </a:r>
            <a:endParaRPr lang="en-US" sz="1800" dirty="0">
              <a:latin typeface="Book Antiqua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84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37B65277-82C6-6D08-6DCA-4A7DCC3B7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1B9E5-9126-CAF1-E8C9-EC70D935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lt" dirty="0">
                <a:latin typeface="Book Antiqua"/>
                <a:cs typeface="Times New Roman"/>
              </a:rPr>
              <a:t>Trumpalaikė savanorystė</a:t>
            </a:r>
            <a:endParaRPr lang="en-US" dirty="0">
              <a:latin typeface="Book Antiqua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50FD50-F522-B9FD-3A7E-18F4DA88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" sz="1800" dirty="0">
                <a:latin typeface="Book Antiqua"/>
                <a:cs typeface="Times New Roman"/>
              </a:rPr>
              <a:t>Savivaldybėje trumpalaikę savanorystę per Jaunimo reikalų agentūros projektą „JUNGTYS“ 2025 metais atliko 18 jaunuolių.</a:t>
            </a:r>
            <a:endParaRPr lang="en-US" sz="1800" dirty="0">
              <a:latin typeface="Book Antiqua"/>
            </a:endParaRPr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4" name="Picture 3" descr="JUNGTYS - Pagėgių savivaldybė">
            <a:extLst>
              <a:ext uri="{FF2B5EF4-FFF2-40B4-BE49-F238E27FC236}">
                <a16:creationId xmlns="" xmlns:a16="http://schemas.microsoft.com/office/drawing/2014/main" id="{8723C866-AA4D-75BF-E101-F1B0C679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95" y="2126519"/>
            <a:ext cx="4681506" cy="26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0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B61FEBE-B024-E867-ADF8-B65D117A2E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DA1DDC-AFAA-990D-A757-93AE1CCD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anchor="b">
            <a:normAutofit/>
          </a:bodyPr>
          <a:lstStyle/>
          <a:p>
            <a:r>
              <a:rPr lang="en-US" sz="3200" err="1">
                <a:latin typeface="Book Antiqua"/>
                <a:cs typeface="Times New Roman"/>
              </a:rPr>
              <a:t>Trumpalaikė</a:t>
            </a:r>
            <a:r>
              <a:rPr lang="en-US" sz="3200" dirty="0">
                <a:latin typeface="Book Antiqua"/>
                <a:cs typeface="Times New Roman"/>
              </a:rPr>
              <a:t> </a:t>
            </a:r>
            <a:r>
              <a:rPr lang="en-US" sz="3200" err="1">
                <a:latin typeface="Book Antiqua"/>
                <a:cs typeface="Times New Roman"/>
              </a:rPr>
              <a:t>savanorystė</a:t>
            </a:r>
            <a:endParaRPr lang="en-US" sz="3200">
              <a:latin typeface="Book Antiqua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DEA36A-2560-6FA8-CA13-52F57BC7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953569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" dirty="0">
                <a:latin typeface="Book Antiqua"/>
                <a:cs typeface="Times New Roman"/>
              </a:rPr>
              <a:t>Pagėgių jaunųjų šaulių būreliuose</a:t>
            </a:r>
            <a:endParaRPr lang="en-US">
              <a:latin typeface="Book Antiqua"/>
              <a:cs typeface="Times New Roman"/>
            </a:endParaRPr>
          </a:p>
          <a:p>
            <a:r>
              <a:rPr lang="lt" dirty="0">
                <a:latin typeface="Book Antiqua"/>
                <a:cs typeface="Times New Roman"/>
              </a:rPr>
              <a:t>Pagėgių Šv. Kryžiaus parapijos Caritas</a:t>
            </a:r>
          </a:p>
          <a:p>
            <a:r>
              <a:rPr lang="lt" dirty="0">
                <a:latin typeface="Book Antiqua"/>
                <a:cs typeface="Times New Roman"/>
              </a:rPr>
              <a:t>Bendruomeniniuose renginiuose</a:t>
            </a:r>
            <a:endParaRPr lang="lt" dirty="0">
              <a:latin typeface="Book Antiqua"/>
            </a:endParaRPr>
          </a:p>
          <a:p>
            <a:endParaRPr lang="lt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9" name="Picture 8" descr="No photo description available.">
            <a:extLst>
              <a:ext uri="{FF2B5EF4-FFF2-40B4-BE49-F238E27FC236}">
                <a16:creationId xmlns="" xmlns:a16="http://schemas.microsoft.com/office/drawing/2014/main" id="{BB680201-B717-57F3-CBB9-D00C1EF8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1" r="-1" b="-1"/>
          <a:stretch>
            <a:fillRect/>
          </a:stretch>
        </p:blipFill>
        <p:spPr>
          <a:xfrm>
            <a:off x="7435018" y="10"/>
            <a:ext cx="4756982" cy="3405485"/>
          </a:xfrm>
          <a:prstGeom prst="rect">
            <a:avLst/>
          </a:prstGeom>
        </p:spPr>
      </p:pic>
      <p:pic>
        <p:nvPicPr>
          <p:cNvPr id="10" name="Picture 9" descr="No photo description available.">
            <a:extLst>
              <a:ext uri="{FF2B5EF4-FFF2-40B4-BE49-F238E27FC236}">
                <a16:creationId xmlns="" xmlns:a16="http://schemas.microsoft.com/office/drawing/2014/main" id="{20994749-E344-7430-4C99-68C9F72F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4591"/>
          <a:stretch>
            <a:fillRect/>
          </a:stretch>
        </p:blipFill>
        <p:spPr>
          <a:xfrm>
            <a:off x="7435018" y="3454171"/>
            <a:ext cx="4756982" cy="34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1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D028D-6B35-1551-EA36-9B3B153E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Book Antiqua"/>
              </a:rPr>
              <a:t>Savanorystės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nauda</a:t>
            </a:r>
            <a:endParaRPr lang="en-US">
              <a:latin typeface="Book Antiqu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379F06-FD9D-21D9-1274-AEB8B115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err="1">
                <a:latin typeface="Book Antiqua"/>
              </a:rPr>
              <a:t>Nauda</a:t>
            </a:r>
            <a:r>
              <a:rPr lang="en-US" b="1" dirty="0">
                <a:latin typeface="Book Antiqua"/>
              </a:rPr>
              <a:t> </a:t>
            </a:r>
            <a:r>
              <a:rPr lang="en-US" b="1" err="1">
                <a:latin typeface="Book Antiqua"/>
              </a:rPr>
              <a:t>jaunimui</a:t>
            </a:r>
            <a:r>
              <a:rPr lang="en-US" b="1" dirty="0">
                <a:latin typeface="Book Antiqua"/>
              </a:rPr>
              <a:t>:</a:t>
            </a:r>
          </a:p>
          <a:p>
            <a:r>
              <a:rPr lang="en-US" err="1">
                <a:latin typeface="Book Antiqua"/>
              </a:rPr>
              <a:t>Įgyja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patirties</a:t>
            </a:r>
            <a:endParaRPr lang="en-US">
              <a:latin typeface="Book Antiqua"/>
            </a:endParaRPr>
          </a:p>
          <a:p>
            <a:r>
              <a:rPr lang="en-US" err="1">
                <a:latin typeface="Book Antiqua"/>
              </a:rPr>
              <a:t>Tobulina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socialinius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įgūdžius</a:t>
            </a:r>
            <a:endParaRPr lang="en-US">
              <a:latin typeface="Book Antiqua"/>
            </a:endParaRPr>
          </a:p>
          <a:p>
            <a:r>
              <a:rPr lang="en-US" err="1">
                <a:latin typeface="Book Antiqua"/>
              </a:rPr>
              <a:t>Sustiprina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atsakomybės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jausmą</a:t>
            </a:r>
            <a:endParaRPr lang="en-US">
              <a:latin typeface="Book Antiqua"/>
            </a:endParaRPr>
          </a:p>
          <a:p>
            <a:r>
              <a:rPr lang="en-US" dirty="0">
                <a:latin typeface="Book Antiqua"/>
              </a:rPr>
              <a:t>Gerina CV</a:t>
            </a:r>
          </a:p>
          <a:p>
            <a:pPr>
              <a:buNone/>
            </a:pPr>
            <a:r>
              <a:rPr lang="en-US" b="1" err="1">
                <a:latin typeface="Book Antiqua"/>
              </a:rPr>
              <a:t>Nauda</a:t>
            </a:r>
            <a:r>
              <a:rPr lang="en-US" b="1" dirty="0">
                <a:latin typeface="Book Antiqua"/>
              </a:rPr>
              <a:t> </a:t>
            </a:r>
            <a:r>
              <a:rPr lang="en-US" b="1" err="1">
                <a:latin typeface="Book Antiqua"/>
              </a:rPr>
              <a:t>bendruomenei</a:t>
            </a:r>
            <a:r>
              <a:rPr lang="en-US" b="1" dirty="0">
                <a:latin typeface="Book Antiqua"/>
              </a:rPr>
              <a:t>:</a:t>
            </a:r>
          </a:p>
          <a:p>
            <a:r>
              <a:rPr lang="en-US" err="1">
                <a:latin typeface="Book Antiqua"/>
              </a:rPr>
              <a:t>Aktyvesnis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jaunimas</a:t>
            </a:r>
            <a:endParaRPr lang="en-US">
              <a:latin typeface="Book Antiqua"/>
            </a:endParaRPr>
          </a:p>
          <a:p>
            <a:r>
              <a:rPr lang="en-US" err="1">
                <a:latin typeface="Book Antiqua"/>
              </a:rPr>
              <a:t>Pagalba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organizacijoms</a:t>
            </a:r>
            <a:endParaRPr lang="en-US">
              <a:latin typeface="Book Antiqua"/>
            </a:endParaRPr>
          </a:p>
          <a:p>
            <a:r>
              <a:rPr lang="en-US" err="1">
                <a:latin typeface="Book Antiqua"/>
              </a:rPr>
              <a:t>Stipresnis</a:t>
            </a:r>
            <a:r>
              <a:rPr lang="en-US" dirty="0">
                <a:latin typeface="Book Antiqua"/>
              </a:rPr>
              <a:t> </a:t>
            </a:r>
            <a:r>
              <a:rPr lang="en-US" err="1">
                <a:latin typeface="Book Antiqua"/>
              </a:rPr>
              <a:t>bendruomeniškumas</a:t>
            </a:r>
            <a:endParaRPr lang="en-US">
              <a:latin typeface="Book Antiqua"/>
            </a:endParaRPr>
          </a:p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6539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C8C6078-B9FC-62D3-82A6-AED0C1C0C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23CF07-AAA9-DC0B-9E00-84313AE453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AC8A0-5CC7-C808-E9F1-3A179DA5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r>
              <a:rPr lang="en-US" dirty="0" err="1">
                <a:latin typeface="Book Antiqua"/>
              </a:rPr>
              <a:t>Išvados</a:t>
            </a:r>
            <a:r>
              <a:rPr lang="en-US" dirty="0">
                <a:latin typeface="Book Antiqua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5A6709-69A4-A67B-DBE1-E829462B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481" y="2495774"/>
            <a:ext cx="9206544" cy="32734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Book Antiqua"/>
              </a:rPr>
              <a:t>Per </a:t>
            </a:r>
            <a:r>
              <a:rPr lang="en-US" sz="1800" dirty="0" err="1">
                <a:latin typeface="Book Antiqua"/>
              </a:rPr>
              <a:t>penkerius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metus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savanorystė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tapo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svarbia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jaunimo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veiklos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dalimi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Pagėgiuose</a:t>
            </a:r>
            <a:r>
              <a:rPr lang="en-US" sz="1800" dirty="0">
                <a:latin typeface="Book Antiqua"/>
              </a:rPr>
              <a:t>.</a:t>
            </a:r>
            <a:endParaRPr lang="en-US">
              <a:latin typeface="Book Antiqua"/>
            </a:endParaRPr>
          </a:p>
          <a:p>
            <a:r>
              <a:rPr lang="en-US" sz="1800" dirty="0">
                <a:latin typeface="Book Antiqua"/>
              </a:rPr>
              <a:t>Auga </a:t>
            </a:r>
            <a:r>
              <a:rPr lang="en-US" sz="1800" dirty="0" err="1">
                <a:latin typeface="Book Antiqua"/>
              </a:rPr>
              <a:t>savanorystės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galimybės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ir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organizacijų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įsitraukimas</a:t>
            </a:r>
            <a:r>
              <a:rPr lang="en-US" sz="1800" dirty="0">
                <a:latin typeface="Book Antiqua"/>
              </a:rPr>
              <a:t>.</a:t>
            </a:r>
          </a:p>
          <a:p>
            <a:r>
              <a:rPr lang="en-US" sz="1800" dirty="0" err="1">
                <a:latin typeface="Book Antiqua"/>
              </a:rPr>
              <a:t>Jaunimas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įgyja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vertingos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patirties</a:t>
            </a:r>
            <a:r>
              <a:rPr lang="en-US" sz="1800" dirty="0">
                <a:latin typeface="Book Antiqua"/>
              </a:rPr>
              <a:t>, </a:t>
            </a:r>
            <a:r>
              <a:rPr lang="en-US" sz="1800" dirty="0" err="1">
                <a:latin typeface="Book Antiqua"/>
              </a:rPr>
              <a:t>kuri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naudinga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ateities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studijoms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ir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darbui</a:t>
            </a:r>
            <a:r>
              <a:rPr lang="en-US" sz="1800" dirty="0">
                <a:latin typeface="Book Antiqua"/>
              </a:rPr>
              <a:t>.</a:t>
            </a:r>
          </a:p>
          <a:p>
            <a:r>
              <a:rPr lang="en-US" sz="1800" dirty="0" err="1">
                <a:latin typeface="Book Antiqua"/>
              </a:rPr>
              <a:t>Savanorystė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kuria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stipresnę</a:t>
            </a:r>
            <a:r>
              <a:rPr lang="en-US" sz="1800" dirty="0">
                <a:latin typeface="Book Antiqua"/>
              </a:rPr>
              <a:t>, </a:t>
            </a:r>
            <a:r>
              <a:rPr lang="en-US" sz="1800" dirty="0" err="1">
                <a:latin typeface="Book Antiqua"/>
              </a:rPr>
              <a:t>aktyvesnę</a:t>
            </a:r>
            <a:r>
              <a:rPr lang="en-US" sz="1800" dirty="0">
                <a:latin typeface="Book Antiqua"/>
              </a:rPr>
              <a:t> </a:t>
            </a:r>
            <a:r>
              <a:rPr lang="en-US" sz="1800" dirty="0" err="1">
                <a:latin typeface="Book Antiqua"/>
              </a:rPr>
              <a:t>bendruomenę</a:t>
            </a:r>
            <a:r>
              <a:rPr lang="en-US" sz="1800" dirty="0">
                <a:latin typeface="Book Antiqua"/>
              </a:rPr>
              <a:t>.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0834441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277</Words>
  <Application>Microsoft Office PowerPoint</Application>
  <PresentationFormat>Plačiaekranė</PresentationFormat>
  <Paragraphs>50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Neue Haas Grotesk Text Pro</vt:lpstr>
      <vt:lpstr>Times New Roman</vt:lpstr>
      <vt:lpstr>VanillaVTI</vt:lpstr>
      <vt:lpstr>Savanorystė Pagėgių savivaldybėje</vt:lpstr>
      <vt:lpstr>Jaunimo savanoriška tarnyba (JST)</vt:lpstr>
      <vt:lpstr>Nuo 2021 m. Pagėgių savivaldybė įgyvendina JST programą </vt:lpstr>
      <vt:lpstr>Savivaldybėje yra 5 akreditaciją turinčios organizacijos: </vt:lpstr>
      <vt:lpstr>Finansavimas</vt:lpstr>
      <vt:lpstr>Trumpalaikė savanorystė </vt:lpstr>
      <vt:lpstr>Trumpalaikė savanorystė</vt:lpstr>
      <vt:lpstr>Savanorystės nauda</vt:lpstr>
      <vt:lpstr>Išvados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Savanorystė Pagėgių savivaldybėje</dc:title>
  <dc:creator>smilte cerniavskyte</dc:creator>
  <cp:lastModifiedBy>Comp</cp:lastModifiedBy>
  <cp:revision>264</cp:revision>
  <dcterms:created xsi:type="dcterms:W3CDTF">2026-02-13T13:04:25Z</dcterms:created>
  <dcterms:modified xsi:type="dcterms:W3CDTF">2026-02-18T13:37:49Z</dcterms:modified>
</cp:coreProperties>
</file>